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0" r:id="rId4"/>
    <p:sldId id="261" r:id="rId5"/>
    <p:sldId id="259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BA00"/>
    <a:srgbClr val="009ED1"/>
    <a:srgbClr val="FF6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046186-A9AE-4966-B61F-4E02F004A834}" v="12" dt="2021-08-26T16:50:25.1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498" autoAdjust="0"/>
  </p:normalViewPr>
  <p:slideViewPr>
    <p:cSldViewPr snapToGrid="0">
      <p:cViewPr>
        <p:scale>
          <a:sx n="75" d="100"/>
          <a:sy n="75" d="100"/>
        </p:scale>
        <p:origin x="122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4482B-FF2A-4966-9E8A-668A1B4E8FB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B7D5E-C111-496F-ADAD-29AC23E9F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45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devastating 7.2 magnitude earthquake struck our neighbors in Haiti on August 14 – a brutal blow to this impoverished country still recovering from the disastrous 2010 quake and fighting a surge of coronavirus infections. Roads are inaccessible throughout many regions of the country.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B7D5E-C111-496F-ADAD-29AC23E9FC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00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Families stand in front of their makeshift dwellings, tent-sized shelters made of tarps and wood, along the side of the road near </a:t>
            </a:r>
            <a:r>
              <a:rPr lang="en-US" dirty="0" err="1"/>
              <a:t>Chambellan</a:t>
            </a:r>
            <a:r>
              <a:rPr lang="en-US" dirty="0"/>
              <a:t>, in the </a:t>
            </a:r>
            <a:r>
              <a:rPr lang="en-US" dirty="0" err="1"/>
              <a:t>Grand’Anse</a:t>
            </a:r>
            <a:r>
              <a:rPr lang="en-US" dirty="0"/>
              <a:t> department of Haiti, one week after the earthquake that destroyed their homes.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B7D5E-C111-496F-ADAD-29AC23E9FC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16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Onella</a:t>
            </a:r>
            <a:r>
              <a:rPr lang="en-US" dirty="0"/>
              <a:t> Michel, 6, stands in the ruins of her school in </a:t>
            </a:r>
            <a:r>
              <a:rPr lang="en-US" dirty="0" err="1"/>
              <a:t>Chamberllan</a:t>
            </a:r>
            <a:r>
              <a:rPr lang="en-US" dirty="0"/>
              <a:t>, Haiti, one week after the 7.2 earthquake that devasted much of the region. “I was trembling,” said </a:t>
            </a:r>
            <a:r>
              <a:rPr lang="en-US" dirty="0" err="1"/>
              <a:t>Onella</a:t>
            </a:r>
            <a:r>
              <a:rPr lang="en-US" dirty="0"/>
              <a:t> of that day. She escaped harm by the quick action of her mother, who grabbed her hand and ran her to the street as soon as the shaking began.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B7D5E-C111-496F-ADAD-29AC23E9FC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15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t"/>
            <a:r>
              <a:rPr lang="en-US" b="0" i="0" dirty="0">
                <a:solidFill>
                  <a:srgbClr val="474747"/>
                </a:solidFill>
                <a:effectLst/>
                <a:latin typeface="WorkSans"/>
              </a:rPr>
              <a:t>Marie </a:t>
            </a:r>
            <a:r>
              <a:rPr lang="en-US" b="0" i="0" dirty="0" err="1">
                <a:solidFill>
                  <a:srgbClr val="474747"/>
                </a:solidFill>
                <a:effectLst/>
                <a:latin typeface="WorkSans"/>
              </a:rPr>
              <a:t>Entonnance</a:t>
            </a:r>
            <a:r>
              <a:rPr lang="en-US" b="0" i="0" dirty="0">
                <a:solidFill>
                  <a:srgbClr val="474747"/>
                </a:solidFill>
                <a:effectLst/>
                <a:latin typeface="WorkSans"/>
              </a:rPr>
              <a:t> </a:t>
            </a:r>
            <a:r>
              <a:rPr lang="en-US" b="0" i="0" dirty="0" err="1">
                <a:solidFill>
                  <a:srgbClr val="474747"/>
                </a:solidFill>
                <a:effectLst/>
                <a:latin typeface="WorkSans"/>
              </a:rPr>
              <a:t>Dely</a:t>
            </a:r>
            <a:r>
              <a:rPr lang="en-US" b="0" i="0" dirty="0">
                <a:solidFill>
                  <a:srgbClr val="474747"/>
                </a:solidFill>
                <a:effectLst/>
                <a:latin typeface="WorkSans"/>
              </a:rPr>
              <a:t>, 45, holds photos of her nephew </a:t>
            </a:r>
            <a:r>
              <a:rPr lang="en-US" b="0" i="0" dirty="0" err="1">
                <a:solidFill>
                  <a:srgbClr val="474747"/>
                </a:solidFill>
                <a:effectLst/>
                <a:latin typeface="WorkSans"/>
              </a:rPr>
              <a:t>Valvandolsky</a:t>
            </a:r>
            <a:r>
              <a:rPr lang="en-US" b="0" i="0" dirty="0">
                <a:solidFill>
                  <a:srgbClr val="474747"/>
                </a:solidFill>
                <a:effectLst/>
                <a:latin typeface="WorkSans"/>
              </a:rPr>
              <a:t> Valcourt, 8 and Marie </a:t>
            </a:r>
            <a:r>
              <a:rPr lang="en-US" b="0" i="0" dirty="0" err="1">
                <a:solidFill>
                  <a:srgbClr val="474747"/>
                </a:solidFill>
                <a:effectLst/>
                <a:latin typeface="WorkSans"/>
              </a:rPr>
              <a:t>Hemanie</a:t>
            </a:r>
            <a:r>
              <a:rPr lang="en-US" b="0" i="0" dirty="0">
                <a:solidFill>
                  <a:srgbClr val="474747"/>
                </a:solidFill>
                <a:effectLst/>
                <a:latin typeface="WorkSans"/>
              </a:rPr>
              <a:t> Valcourt, 5, who were killed when their home in downtown </a:t>
            </a:r>
            <a:r>
              <a:rPr lang="en-US" b="0" i="0" dirty="0" err="1">
                <a:solidFill>
                  <a:srgbClr val="474747"/>
                </a:solidFill>
                <a:effectLst/>
                <a:latin typeface="WorkSans"/>
              </a:rPr>
              <a:t>Jeremie</a:t>
            </a:r>
            <a:r>
              <a:rPr lang="en-US" b="0" i="0" dirty="0">
                <a:solidFill>
                  <a:srgbClr val="474747"/>
                </a:solidFill>
                <a:effectLst/>
                <a:latin typeface="WorkSans"/>
              </a:rPr>
              <a:t>, </a:t>
            </a:r>
            <a:r>
              <a:rPr lang="en-US" b="0" i="0" dirty="0">
                <a:solidFill>
                  <a:srgbClr val="000000"/>
                </a:solidFill>
                <a:effectLst/>
                <a:latin typeface="WorkSans"/>
              </a:rPr>
              <a:t>Haiti</a:t>
            </a:r>
            <a:r>
              <a:rPr lang="en-US" b="0" i="0" dirty="0">
                <a:solidFill>
                  <a:srgbClr val="474747"/>
                </a:solidFill>
                <a:effectLst/>
                <a:latin typeface="WorkSans"/>
              </a:rPr>
              <a:t> collapsed in the August 14 earthquake. The two had been playing video games on the couch. </a:t>
            </a:r>
            <a:r>
              <a:rPr lang="en-US" b="0" i="0" dirty="0" err="1">
                <a:solidFill>
                  <a:srgbClr val="474747"/>
                </a:solidFill>
                <a:effectLst/>
                <a:latin typeface="WorkSans"/>
              </a:rPr>
              <a:t>Dely</a:t>
            </a:r>
            <a:r>
              <a:rPr lang="en-US" b="0" i="0" dirty="0">
                <a:solidFill>
                  <a:srgbClr val="474747"/>
                </a:solidFill>
                <a:effectLst/>
                <a:latin typeface="WorkSans"/>
              </a:rPr>
              <a:t> says that it took over three hours to dig them out and that passersby were more interested in looting the grocery depot next door than helping. </a:t>
            </a:r>
            <a:br>
              <a:rPr lang="en-US" b="0" i="0" dirty="0">
                <a:solidFill>
                  <a:srgbClr val="474747"/>
                </a:solidFill>
                <a:effectLst/>
                <a:latin typeface="WorkSan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B7D5E-C111-496F-ADAD-29AC23E9FC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24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474747"/>
                </a:solidFill>
                <a:effectLst/>
                <a:latin typeface="WorkSans"/>
              </a:rPr>
              <a:t>Islande</a:t>
            </a:r>
            <a:r>
              <a:rPr lang="en-US" b="0" i="0" dirty="0">
                <a:solidFill>
                  <a:srgbClr val="474747"/>
                </a:solidFill>
                <a:effectLst/>
                <a:latin typeface="WorkSans"/>
              </a:rPr>
              <a:t> Joseph helps a nurse administer medication to her son Evenson </a:t>
            </a:r>
            <a:r>
              <a:rPr lang="en-US" b="0" i="0" dirty="0" err="1">
                <a:solidFill>
                  <a:srgbClr val="474747"/>
                </a:solidFill>
                <a:effectLst/>
                <a:latin typeface="WorkSans"/>
              </a:rPr>
              <a:t>Dorvil</a:t>
            </a:r>
            <a:r>
              <a:rPr lang="en-US" b="0" i="0" dirty="0">
                <a:solidFill>
                  <a:srgbClr val="474747"/>
                </a:solidFill>
                <a:effectLst/>
                <a:latin typeface="WorkSans"/>
              </a:rPr>
              <a:t>, 22 months, at St. Antoine Hospital in </a:t>
            </a:r>
            <a:r>
              <a:rPr lang="en-US" b="0" i="0" dirty="0" err="1">
                <a:solidFill>
                  <a:srgbClr val="474747"/>
                </a:solidFill>
                <a:effectLst/>
                <a:latin typeface="WorkSans"/>
              </a:rPr>
              <a:t>Jeremie</a:t>
            </a:r>
            <a:r>
              <a:rPr lang="en-US" b="0" i="0" dirty="0">
                <a:solidFill>
                  <a:srgbClr val="474747"/>
                </a:solidFill>
                <a:effectLst/>
                <a:latin typeface="WorkSans"/>
              </a:rPr>
              <a:t>, </a:t>
            </a:r>
            <a:r>
              <a:rPr lang="en-US" b="0" i="0" dirty="0">
                <a:solidFill>
                  <a:srgbClr val="000000"/>
                </a:solidFill>
                <a:effectLst/>
                <a:latin typeface="WorkSans"/>
              </a:rPr>
              <a:t>Haiti</a:t>
            </a:r>
            <a:r>
              <a:rPr lang="en-US" b="0" i="0" dirty="0">
                <a:solidFill>
                  <a:srgbClr val="474747"/>
                </a:solidFill>
                <a:effectLst/>
                <a:latin typeface="WorkSans"/>
              </a:rPr>
              <a:t>. Evenson suffered extensive injuries, including a complete fracture to his right leg, when a wall of the family home fell on him during the earthquake. The house was totally destroyed.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B7D5E-C111-496F-ADAD-29AC23E9FC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39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love can make a difference and bring hope to our most vulnerable neighbors. Please make a gift today at lwr.org/</a:t>
            </a:r>
            <a:r>
              <a:rPr lang="en-US" dirty="0" err="1"/>
              <a:t>GiveHaiti</a:t>
            </a:r>
            <a:r>
              <a:rPr lang="en-US" dirty="0"/>
              <a:t> and let our must vulnerable neighbors know that Lutherans in the United States care for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B7D5E-C111-496F-ADAD-29AC23E9FC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60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C9EF6-AD82-4D79-A5FC-9B67A6705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82D1AD-296B-43A0-84E7-F006647E8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15724-B9DA-42FD-ACD5-C117C86B0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1E4E-1408-48CD-9BF0-A59DAACD2E95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A9EC6-CFB2-4D1C-922E-2EAB0A547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F907F-5B61-47C3-B75A-3E0D8C5F9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04A5-A379-4E56-9FCA-229581B38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30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3ACAF-250B-4D03-ADE0-311181889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A675E7-6946-4234-B651-6D40005896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2A87E-82E7-414A-88AF-61F5801AC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1E4E-1408-48CD-9BF0-A59DAACD2E95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8DBCF-A450-48C1-AA8D-E57DEB075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AE1C2-D25F-4A8A-BF83-F55BDFF2B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04A5-A379-4E56-9FCA-229581B38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3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4E3B41-B4EA-4F89-9F83-20D8C35288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041244-BD26-4E7D-89E7-6676CF193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DA616-934A-4D10-9025-2AEEA156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1E4E-1408-48CD-9BF0-A59DAACD2E95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A693F-DEBA-4B80-AA43-FE7210BBB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8D81B-427B-404C-B2A3-42B072B40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04A5-A379-4E56-9FCA-229581B38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2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EF61F-01C2-4C55-9590-B0CD28E13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BDD6C-94DE-4384-9543-277D7B66A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56574-23BD-450E-8095-8BC557B71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1E4E-1408-48CD-9BF0-A59DAACD2E95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06A90-0B29-4CBC-848B-5A4C0D7D8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11139-77D3-4681-80F1-9D348DFA4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04A5-A379-4E56-9FCA-229581B38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27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42D61-613F-4C38-AFF6-5F69E940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EBF02-94F2-406A-8BC7-E2B422BCD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CC25E-B4E9-49AF-A642-EE8DE71D6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1E4E-1408-48CD-9BF0-A59DAACD2E95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7D8C8-4B46-4C0E-863B-22C1256D8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6B438-5313-4BF9-BFCB-7DEC523D6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04A5-A379-4E56-9FCA-229581B38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76901-7FF5-4059-BA26-2ABC1A580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D3AE4-3107-4769-B7FE-41B176562C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303749-79C1-47CD-989A-EECB7D374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1736C-9F60-41EE-B032-DFD05538B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1E4E-1408-48CD-9BF0-A59DAACD2E95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2A7563-1B99-4802-9458-888D1ACDB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85A93-8A85-4DCF-8E69-C7D50561C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04A5-A379-4E56-9FCA-229581B38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98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E1225-5EB1-4A50-96F9-251289CC7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23C0C-A493-4FE4-BC86-DC49AF3BE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76031-1981-4B57-8F28-4A1349492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92FA42-1642-44E0-822C-A9F399B50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87724C-CA62-4AA9-B89C-3D0F705061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CEA155-807A-4F2E-A215-8E71F9BD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1E4E-1408-48CD-9BF0-A59DAACD2E95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B1F52B-FC0D-4C9C-8AA1-744879150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3C4E24-4B42-4CB7-9A17-A42612B77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04A5-A379-4E56-9FCA-229581B38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37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D92DD-43EC-490D-9795-EFA49CF45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9E35C-71E6-4674-9F8D-116B35B5C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1E4E-1408-48CD-9BF0-A59DAACD2E95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E9B148-D729-4CDB-A350-2D09349A7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91B91-244E-43FD-97F1-A699ED7A5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04A5-A379-4E56-9FCA-229581B38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8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415721-AC4A-42FE-BD79-F5345613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1E4E-1408-48CD-9BF0-A59DAACD2E95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CF6CC8-7530-4DA9-A32E-F7A152094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32006-57C5-49E6-8241-F3051EBF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04A5-A379-4E56-9FCA-229581B38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8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B9ACA-F2D3-4A32-A9A2-3533FAA89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D9161-9FF6-49F8-A0DB-94D20D1DC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1FFD4-CC39-4755-B67F-2ED6DBDF0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172500-5D13-41F6-B08E-E61FEABC0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1E4E-1408-48CD-9BF0-A59DAACD2E95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9E101-000E-4732-8F7B-49D6F4BC4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8F6FB9-FC24-4D9E-BD7A-7FEB58AAB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04A5-A379-4E56-9FCA-229581B38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7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247AA-36FC-4C7C-987A-2D829E7AB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41B26C-768A-446E-A66F-6E52E9B1E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E750B-CF52-4628-BF21-FEE6E166A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54A6C-0D4E-45E0-90EE-2C52D91EC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1E4E-1408-48CD-9BF0-A59DAACD2E95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40FE39-808D-45C7-A9FD-D617CD3BC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F887B-A9C7-4FCA-A3B7-E22145C7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04A5-A379-4E56-9FCA-229581B38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4ED808-EFFA-4350-9D03-3EACAFD49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C12C4-111E-45E5-A160-99D68C024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86B1F-1812-4A16-997C-2C9137912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D1E4E-1408-48CD-9BF0-A59DAACD2E95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BCB73-7335-4C8E-ABFA-D9E0764EC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31034-6C39-4B47-928A-7D8D522FDF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04A5-A379-4E56-9FCA-229581B38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sky, ground, power shovel&#10;&#10;Description automatically generated">
            <a:extLst>
              <a:ext uri="{FF2B5EF4-FFF2-40B4-BE49-F238E27FC236}">
                <a16:creationId xmlns:a16="http://schemas.microsoft.com/office/drawing/2014/main" id="{31CEA935-95D9-4BE9-9FF9-8D6AAD336F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8" r="772" b="18389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6664E5C-C309-4F34-B2AC-DF4BD3C15E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1" y="134862"/>
            <a:ext cx="1267002" cy="10764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88D6FF-2F44-4FED-8BD8-AF8B7B35F024}"/>
              </a:ext>
            </a:extLst>
          </p:cNvPr>
          <p:cNvSpPr/>
          <p:nvPr/>
        </p:nvSpPr>
        <p:spPr>
          <a:xfrm>
            <a:off x="-1" y="6400800"/>
            <a:ext cx="12191998" cy="457200"/>
          </a:xfrm>
          <a:prstGeom prst="rect">
            <a:avLst/>
          </a:prstGeom>
          <a:solidFill>
            <a:srgbClr val="009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Franklin Gothic Medium" panose="020B0603020102020204" pitchFamily="34" charset="0"/>
              </a:rPr>
              <a:t>lwr.org/</a:t>
            </a:r>
            <a:r>
              <a:rPr lang="en-US" sz="2400" dirty="0" err="1">
                <a:latin typeface="Franklin Gothic Medium" panose="020B0603020102020204" pitchFamily="34" charset="0"/>
              </a:rPr>
              <a:t>GiveHaiti</a:t>
            </a:r>
            <a:endParaRPr lang="en-US" sz="2400" dirty="0">
              <a:latin typeface="Franklin Gothic Medium" panose="020B0603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9A39C9-A5DE-412B-9BFE-3C0919DF3E0B}"/>
              </a:ext>
            </a:extLst>
          </p:cNvPr>
          <p:cNvSpPr txBox="1"/>
          <p:nvPr/>
        </p:nvSpPr>
        <p:spPr>
          <a:xfrm rot="16200000">
            <a:off x="-638797" y="5513093"/>
            <a:ext cx="15392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Franklin Gothic Book" panose="020B0503020102020204" pitchFamily="34" charset="0"/>
              </a:rPr>
              <a:t>Allison Shelley for LWR</a:t>
            </a:r>
          </a:p>
        </p:txBody>
      </p:sp>
    </p:spTree>
    <p:extLst>
      <p:ext uri="{BB962C8B-B14F-4D97-AF65-F5344CB8AC3E}">
        <p14:creationId xmlns:p14="http://schemas.microsoft.com/office/powerpoint/2010/main" val="2780943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F79E22-97F4-4C7E-8414-F8069D1A54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9" r="227" b="6207"/>
          <a:stretch/>
        </p:blipFill>
        <p:spPr>
          <a:xfrm>
            <a:off x="0" y="-12700"/>
            <a:ext cx="12192000" cy="6857999"/>
          </a:xfrm>
          <a:prstGeom prst="rect">
            <a:avLst/>
          </a:prstGeo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9FE635B5-1134-4895-AE01-626D2704D7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01" y="198362"/>
            <a:ext cx="1267002" cy="10764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6C2B91-81C0-4093-94CC-2D169CF34628}"/>
              </a:ext>
            </a:extLst>
          </p:cNvPr>
          <p:cNvSpPr/>
          <p:nvPr/>
        </p:nvSpPr>
        <p:spPr>
          <a:xfrm>
            <a:off x="0" y="6400800"/>
            <a:ext cx="12191998" cy="457200"/>
          </a:xfrm>
          <a:prstGeom prst="rect">
            <a:avLst/>
          </a:prstGeom>
          <a:solidFill>
            <a:srgbClr val="66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Franklin Gothic Medium" panose="020B0603020102020204" pitchFamily="34" charset="0"/>
              </a:rPr>
              <a:t>lwr.org/</a:t>
            </a:r>
            <a:r>
              <a:rPr lang="en-US" sz="2400" dirty="0" err="1">
                <a:latin typeface="Franklin Gothic Medium" panose="020B0603020102020204" pitchFamily="34" charset="0"/>
              </a:rPr>
              <a:t>GiveHaiti</a:t>
            </a:r>
            <a:endParaRPr lang="en-US" sz="2400" dirty="0">
              <a:latin typeface="Franklin Gothic Medium" panose="020B0603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968BCE-E35D-485C-99AD-5E96A8048F67}"/>
              </a:ext>
            </a:extLst>
          </p:cNvPr>
          <p:cNvSpPr txBox="1"/>
          <p:nvPr/>
        </p:nvSpPr>
        <p:spPr>
          <a:xfrm rot="16200000">
            <a:off x="-638797" y="5500393"/>
            <a:ext cx="15392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Franklin Gothic Book" panose="020B0503020102020204" pitchFamily="34" charset="0"/>
              </a:rPr>
              <a:t>Allison Shelley for LWR</a:t>
            </a:r>
          </a:p>
        </p:txBody>
      </p:sp>
    </p:spTree>
    <p:extLst>
      <p:ext uri="{BB962C8B-B14F-4D97-AF65-F5344CB8AC3E}">
        <p14:creationId xmlns:p14="http://schemas.microsoft.com/office/powerpoint/2010/main" val="1584101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1227F1-0E5C-4072-9312-61CE25671B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2" b="16184"/>
          <a:stretch/>
        </p:blipFill>
        <p:spPr>
          <a:xfrm>
            <a:off x="2070100" y="-1"/>
            <a:ext cx="7873999" cy="6858001"/>
          </a:xfrm>
          <a:prstGeom prst="rect">
            <a:avLst/>
          </a:prstGeom>
        </p:spPr>
      </p:pic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4B049C11-AF11-4B73-9301-29FC7E1F3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801" y="172962"/>
            <a:ext cx="1267002" cy="10764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A34E70A-7EBB-4DCA-8385-A426A6570A30}"/>
              </a:ext>
            </a:extLst>
          </p:cNvPr>
          <p:cNvSpPr/>
          <p:nvPr/>
        </p:nvSpPr>
        <p:spPr>
          <a:xfrm>
            <a:off x="2070099" y="6400800"/>
            <a:ext cx="7873999" cy="457200"/>
          </a:xfrm>
          <a:prstGeom prst="rect">
            <a:avLst/>
          </a:prstGeom>
          <a:solidFill>
            <a:srgbClr val="FF6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Franklin Gothic Medium" panose="020B0603020102020204" pitchFamily="34" charset="0"/>
              </a:rPr>
              <a:t>lwr.org/</a:t>
            </a:r>
            <a:r>
              <a:rPr lang="en-US" sz="2400" dirty="0" err="1">
                <a:latin typeface="Franklin Gothic Medium" panose="020B0603020102020204" pitchFamily="34" charset="0"/>
              </a:rPr>
              <a:t>GiveHaiti</a:t>
            </a:r>
            <a:endParaRPr lang="en-US" sz="2400" dirty="0">
              <a:latin typeface="Franklin Gothic Medium" panose="020B0603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A3EB91-65D5-4EE1-8CC3-E6B90F70F78F}"/>
              </a:ext>
            </a:extLst>
          </p:cNvPr>
          <p:cNvSpPr txBox="1"/>
          <p:nvPr/>
        </p:nvSpPr>
        <p:spPr>
          <a:xfrm rot="16200000">
            <a:off x="1478299" y="5487693"/>
            <a:ext cx="15392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Franklin Gothic Book" panose="020B0503020102020204" pitchFamily="34" charset="0"/>
              </a:rPr>
              <a:t>Allison Shelley for LWR</a:t>
            </a:r>
          </a:p>
        </p:txBody>
      </p:sp>
    </p:spTree>
    <p:extLst>
      <p:ext uri="{BB962C8B-B14F-4D97-AF65-F5344CB8AC3E}">
        <p14:creationId xmlns:p14="http://schemas.microsoft.com/office/powerpoint/2010/main" val="433324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5F8F9D90-F458-4BEB-8DE7-0183905AA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01" y="160262"/>
            <a:ext cx="1267002" cy="1076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FAD9DC-8A82-4579-83DE-AF79726BA3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8" b="78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4050B796-D188-4B78-9F1B-6D7885B76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01" y="198362"/>
            <a:ext cx="1267002" cy="10764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F10FE8-FA6C-422B-8057-233AD28A2CA4}"/>
              </a:ext>
            </a:extLst>
          </p:cNvPr>
          <p:cNvSpPr/>
          <p:nvPr/>
        </p:nvSpPr>
        <p:spPr>
          <a:xfrm>
            <a:off x="0" y="6400800"/>
            <a:ext cx="12191998" cy="457200"/>
          </a:xfrm>
          <a:prstGeom prst="rect">
            <a:avLst/>
          </a:prstGeom>
          <a:solidFill>
            <a:srgbClr val="009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Franklin Gothic Medium" panose="020B0603020102020204" pitchFamily="34" charset="0"/>
              </a:rPr>
              <a:t>lwr.org/</a:t>
            </a:r>
            <a:r>
              <a:rPr lang="en-US" sz="2400" dirty="0" err="1">
                <a:latin typeface="Franklin Gothic Medium" panose="020B0603020102020204" pitchFamily="34" charset="0"/>
              </a:rPr>
              <a:t>GiveHaiti</a:t>
            </a:r>
            <a:endParaRPr lang="en-US" sz="2400" dirty="0">
              <a:latin typeface="Franklin Gothic Medium" panose="020B0603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D1B68D-3C14-4CBF-95A7-800C091CCE9E}"/>
              </a:ext>
            </a:extLst>
          </p:cNvPr>
          <p:cNvSpPr txBox="1"/>
          <p:nvPr/>
        </p:nvSpPr>
        <p:spPr>
          <a:xfrm rot="16200000">
            <a:off x="-638797" y="4649493"/>
            <a:ext cx="15392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Franklin Gothic Book" panose="020B0503020102020204" pitchFamily="34" charset="0"/>
              </a:rPr>
              <a:t>Allison Shelley for LWR</a:t>
            </a:r>
          </a:p>
        </p:txBody>
      </p:sp>
    </p:spTree>
    <p:extLst>
      <p:ext uri="{BB962C8B-B14F-4D97-AF65-F5344CB8AC3E}">
        <p14:creationId xmlns:p14="http://schemas.microsoft.com/office/powerpoint/2010/main" val="879164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41C1ED-F8C4-409A-B1E9-743BBC478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84" y="0"/>
            <a:ext cx="5300831" cy="6858000"/>
          </a:xfrm>
          <a:prstGeom prst="rect">
            <a:avLst/>
          </a:prstGeo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5F8F9D90-F458-4BEB-8DE7-0183905AA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01" y="160262"/>
            <a:ext cx="1267002" cy="10764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2B2000-15F5-454C-98FF-D8FED71D979C}"/>
              </a:ext>
            </a:extLst>
          </p:cNvPr>
          <p:cNvSpPr/>
          <p:nvPr/>
        </p:nvSpPr>
        <p:spPr>
          <a:xfrm>
            <a:off x="3445585" y="6400800"/>
            <a:ext cx="5300830" cy="457200"/>
          </a:xfrm>
          <a:prstGeom prst="rect">
            <a:avLst/>
          </a:prstGeom>
          <a:solidFill>
            <a:srgbClr val="66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Franklin Gothic Medium" panose="020B0603020102020204" pitchFamily="34" charset="0"/>
              </a:rPr>
              <a:t>lwr.org/</a:t>
            </a:r>
            <a:r>
              <a:rPr lang="en-US" sz="2400" dirty="0" err="1">
                <a:latin typeface="Franklin Gothic Medium" panose="020B0603020102020204" pitchFamily="34" charset="0"/>
              </a:rPr>
              <a:t>GiveHaiti</a:t>
            </a:r>
            <a:endParaRPr lang="en-US" sz="2400" dirty="0">
              <a:latin typeface="Franklin Gothic Medium" panose="020B0603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ACED4B-3800-4485-9DC4-DA9E2BCA6793}"/>
              </a:ext>
            </a:extLst>
          </p:cNvPr>
          <p:cNvSpPr txBox="1"/>
          <p:nvPr/>
        </p:nvSpPr>
        <p:spPr>
          <a:xfrm rot="16200000">
            <a:off x="2806786" y="5525793"/>
            <a:ext cx="15392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Franklin Gothic Book" panose="020B0503020102020204" pitchFamily="34" charset="0"/>
              </a:rPr>
              <a:t>Allison Shelley for LWR</a:t>
            </a:r>
          </a:p>
        </p:txBody>
      </p:sp>
    </p:spTree>
    <p:extLst>
      <p:ext uri="{BB962C8B-B14F-4D97-AF65-F5344CB8AC3E}">
        <p14:creationId xmlns:p14="http://schemas.microsoft.com/office/powerpoint/2010/main" val="1762030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sky, wooden, boat&#10;&#10;Description automatically generated">
            <a:extLst>
              <a:ext uri="{FF2B5EF4-FFF2-40B4-BE49-F238E27FC236}">
                <a16:creationId xmlns:a16="http://schemas.microsoft.com/office/drawing/2014/main" id="{69B4393A-985D-443E-AEE6-FCADFCB21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4" b="1475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04A9B43C-C66A-4A8A-A212-56D916FF2E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01" y="134862"/>
            <a:ext cx="1267002" cy="10764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989F5D-6DA0-4713-B8D6-D41C9A688E5A}"/>
              </a:ext>
            </a:extLst>
          </p:cNvPr>
          <p:cNvSpPr/>
          <p:nvPr/>
        </p:nvSpPr>
        <p:spPr>
          <a:xfrm>
            <a:off x="0" y="6438900"/>
            <a:ext cx="12191999" cy="457200"/>
          </a:xfrm>
          <a:prstGeom prst="rect">
            <a:avLst/>
          </a:prstGeom>
          <a:solidFill>
            <a:srgbClr val="FF6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Franklin Gothic Medium" panose="020B0603020102020204" pitchFamily="34" charset="0"/>
              </a:rPr>
              <a:t>lwr.org/</a:t>
            </a:r>
            <a:r>
              <a:rPr lang="en-US" sz="2400" dirty="0" err="1">
                <a:latin typeface="Franklin Gothic Medium" panose="020B0603020102020204" pitchFamily="34" charset="0"/>
              </a:rPr>
              <a:t>GiveHaiti</a:t>
            </a:r>
            <a:endParaRPr lang="en-US" sz="2400" dirty="0">
              <a:latin typeface="Franklin Gothic Medium" panose="020B0603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29B767-AED4-4EF7-9DC7-DB64D920CE06}"/>
              </a:ext>
            </a:extLst>
          </p:cNvPr>
          <p:cNvSpPr txBox="1"/>
          <p:nvPr/>
        </p:nvSpPr>
        <p:spPr>
          <a:xfrm rot="16200000">
            <a:off x="-638797" y="5538493"/>
            <a:ext cx="15392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Franklin Gothic Book" panose="020B0503020102020204" pitchFamily="34" charset="0"/>
              </a:rPr>
              <a:t>Allison Shelley for LWR</a:t>
            </a:r>
          </a:p>
        </p:txBody>
      </p:sp>
    </p:spTree>
    <p:extLst>
      <p:ext uri="{BB962C8B-B14F-4D97-AF65-F5344CB8AC3E}">
        <p14:creationId xmlns:p14="http://schemas.microsoft.com/office/powerpoint/2010/main" val="650136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401</Words>
  <Application>Microsoft Office PowerPoint</Application>
  <PresentationFormat>Widescreen</PresentationFormat>
  <Paragraphs>24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Rev. Lisa Kipp</dc:creator>
  <cp:lastModifiedBy>Rev. Lisa Kipp</cp:lastModifiedBy>
  <cp:revision>4</cp:revision>
  <dcterms:created xsi:type="dcterms:W3CDTF">2021-08-26T15:24:42Z</dcterms:created>
  <dcterms:modified xsi:type="dcterms:W3CDTF">2021-08-26T20:19:04Z</dcterms:modified>
</cp:coreProperties>
</file>